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89" r:id="rId1"/>
    <p:sldMasterId id="2147485201" r:id="rId2"/>
  </p:sldMasterIdLst>
  <p:notesMasterIdLst>
    <p:notesMasterId r:id="rId11"/>
  </p:notesMasterIdLst>
  <p:handoutMasterIdLst>
    <p:handoutMasterId r:id="rId12"/>
  </p:handoutMasterIdLst>
  <p:sldIdLst>
    <p:sldId id="714" r:id="rId3"/>
    <p:sldId id="732" r:id="rId4"/>
    <p:sldId id="716" r:id="rId5"/>
    <p:sldId id="729" r:id="rId6"/>
    <p:sldId id="733" r:id="rId7"/>
    <p:sldId id="734" r:id="rId8"/>
    <p:sldId id="731" r:id="rId9"/>
    <p:sldId id="710" r:id="rId10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3" autoAdjust="0"/>
    <p:restoredTop sz="92185" autoAdjust="0"/>
  </p:normalViewPr>
  <p:slideViewPr>
    <p:cSldViewPr>
      <p:cViewPr varScale="1">
        <p:scale>
          <a:sx n="114" d="100"/>
          <a:sy n="114" d="100"/>
        </p:scale>
        <p:origin x="13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Ключевые показатели</a:t>
            </a:r>
          </a:p>
        </c:rich>
      </c:tx>
      <c:layout>
        <c:manualLayout>
          <c:xMode val="edge"/>
          <c:yMode val="edge"/>
          <c:x val="0.26648600174978126"/>
          <c:y val="9.25925925925925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555139982502187E-2"/>
          <c:y val="0.21888925342665499"/>
          <c:w val="0.87000415573053369"/>
          <c:h val="0.51293161271507726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tint val="96000"/>
                    <a:satMod val="120000"/>
                    <a:lumMod val="120000"/>
                  </a:schemeClr>
                </a:gs>
                <a:gs pos="100000">
                  <a:schemeClr val="accent6">
                    <a:shade val="89000"/>
                    <a:lumMod val="9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  <a:sp3d contourW="19050" prstMaterial="flat">
              <a:bevelT w="63500" h="63500"/>
              <a:contourClr>
                <a:scrgbClr r="0" g="0" b="0">
                  <a:shade val="25000"/>
                  <a:satMod val="18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Лист1!$D$4:$D$6</c:f>
              <c:strCache>
                <c:ptCount val="3"/>
                <c:pt idx="0">
                  <c:v>Время подготовки отчетов</c:v>
                </c:pt>
                <c:pt idx="1">
                  <c:v>Уменьшение бумажных документов</c:v>
                </c:pt>
                <c:pt idx="2">
                  <c:v>Повышение удовлетворенности сотрудников</c:v>
                </c:pt>
              </c:strCache>
            </c:strRef>
          </c:cat>
          <c:val>
            <c:numRef>
              <c:f>Лист1!$E$4:$E$6</c:f>
              <c:numCache>
                <c:formatCode>General</c:formatCode>
                <c:ptCount val="3"/>
                <c:pt idx="0">
                  <c:v>50</c:v>
                </c:pt>
                <c:pt idx="1">
                  <c:v>80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E4-46D6-9A3E-C985369173F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352754703"/>
        <c:axId val="1356055807"/>
      </c:barChart>
      <c:catAx>
        <c:axId val="13527547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56055807"/>
        <c:crosses val="autoZero"/>
        <c:auto val="1"/>
        <c:lblAlgn val="ctr"/>
        <c:lblOffset val="100"/>
        <c:noMultiLvlLbl val="0"/>
      </c:catAx>
      <c:valAx>
        <c:axId val="13560558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527547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9B4361-11C6-4008-B401-A69A60BB3E0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E55E9D-FC67-4423-B7F6-A0EF2DCFADCE}">
      <dgm:prSet phldrT="[Текст]"/>
      <dgm:spPr/>
      <dgm:t>
        <a:bodyPr/>
        <a:lstStyle/>
        <a:p>
          <a:r>
            <a:rPr lang="ru-RU" dirty="0"/>
            <a:t>1</a:t>
          </a:r>
        </a:p>
      </dgm:t>
    </dgm:pt>
    <dgm:pt modelId="{B6C96E9C-4584-458C-911B-165FEF8914A3}" type="parTrans" cxnId="{8BB859BB-1ABE-4917-8625-1030143ACE15}">
      <dgm:prSet/>
      <dgm:spPr/>
      <dgm:t>
        <a:bodyPr/>
        <a:lstStyle/>
        <a:p>
          <a:endParaRPr lang="ru-RU"/>
        </a:p>
      </dgm:t>
    </dgm:pt>
    <dgm:pt modelId="{F34C388B-C931-41D3-8454-FD83E388923A}" type="sibTrans" cxnId="{8BB859BB-1ABE-4917-8625-1030143ACE15}">
      <dgm:prSet/>
      <dgm:spPr/>
      <dgm:t>
        <a:bodyPr/>
        <a:lstStyle/>
        <a:p>
          <a:endParaRPr lang="ru-RU"/>
        </a:p>
      </dgm:t>
    </dgm:pt>
    <dgm:pt modelId="{53BB233F-8B7A-44F8-8C1D-CC1D3935B29D}">
      <dgm:prSet phldrT="[Текст]" custT="1"/>
      <dgm:spPr/>
      <dgm:t>
        <a:bodyPr/>
        <a:lstStyle/>
        <a:p>
          <a:pPr algn="just"/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Проведен</a:t>
          </a:r>
          <a:r>
            <a:rPr lang="ru-RU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аудит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процедур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отчетности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,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документооборота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регламентов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с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целью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выявления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избыточных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устаревших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документов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74D7423-362A-43D6-A2B6-904D6C8D1261}" type="parTrans" cxnId="{8BFF82D5-8037-4DEC-9157-B143AE74D5F6}">
      <dgm:prSet/>
      <dgm:spPr/>
      <dgm:t>
        <a:bodyPr/>
        <a:lstStyle/>
        <a:p>
          <a:endParaRPr lang="ru-RU"/>
        </a:p>
      </dgm:t>
    </dgm:pt>
    <dgm:pt modelId="{22720E7D-21A6-4491-A139-97F22765CD02}" type="sibTrans" cxnId="{8BFF82D5-8037-4DEC-9157-B143AE74D5F6}">
      <dgm:prSet/>
      <dgm:spPr/>
      <dgm:t>
        <a:bodyPr/>
        <a:lstStyle/>
        <a:p>
          <a:endParaRPr lang="ru-RU"/>
        </a:p>
      </dgm:t>
    </dgm:pt>
    <dgm:pt modelId="{31CD31B5-24CD-40DD-86F3-3B6DB00D5A99}">
      <dgm:prSet phldrT="[Текст]"/>
      <dgm:spPr/>
      <dgm:t>
        <a:bodyPr/>
        <a:lstStyle/>
        <a:p>
          <a:r>
            <a:rPr lang="ru-RU" dirty="0"/>
            <a:t>2</a:t>
          </a:r>
        </a:p>
      </dgm:t>
    </dgm:pt>
    <dgm:pt modelId="{CBF88D97-AA6D-4C44-A9B4-520C00A0A8D1}" type="parTrans" cxnId="{1E1822C6-8927-4397-8F7C-8C7543D1F6F5}">
      <dgm:prSet/>
      <dgm:spPr/>
      <dgm:t>
        <a:bodyPr/>
        <a:lstStyle/>
        <a:p>
          <a:endParaRPr lang="ru-RU"/>
        </a:p>
      </dgm:t>
    </dgm:pt>
    <dgm:pt modelId="{5486937B-CCC7-44FF-A009-E602E52A8316}" type="sibTrans" cxnId="{1E1822C6-8927-4397-8F7C-8C7543D1F6F5}">
      <dgm:prSet/>
      <dgm:spPr/>
      <dgm:t>
        <a:bodyPr/>
        <a:lstStyle/>
        <a:p>
          <a:endParaRPr lang="ru-RU"/>
        </a:p>
      </dgm:t>
    </dgm:pt>
    <dgm:pt modelId="{BE6CAE85-1F66-44E4-B7C4-BB4DB1F5D502}">
      <dgm:prSet phldrT="[Текст]" custT="1"/>
      <dgm:spPr/>
      <dgm:t>
        <a:bodyPr/>
        <a:lstStyle/>
        <a:p>
          <a:pPr algn="just"/>
          <a:endParaRPr lang="ru-RU" sz="1600" dirty="0"/>
        </a:p>
      </dgm:t>
    </dgm:pt>
    <dgm:pt modelId="{1DBF30C7-FA8C-47A6-8430-D3D13B862062}" type="parTrans" cxnId="{A790C36F-6CB2-43D9-8D02-C995B9B6CA3F}">
      <dgm:prSet/>
      <dgm:spPr/>
      <dgm:t>
        <a:bodyPr/>
        <a:lstStyle/>
        <a:p>
          <a:endParaRPr lang="ru-RU"/>
        </a:p>
      </dgm:t>
    </dgm:pt>
    <dgm:pt modelId="{5DA1F787-EAF0-4D25-9837-08A48B2A162B}" type="sibTrans" cxnId="{A790C36F-6CB2-43D9-8D02-C995B9B6CA3F}">
      <dgm:prSet/>
      <dgm:spPr/>
      <dgm:t>
        <a:bodyPr/>
        <a:lstStyle/>
        <a:p>
          <a:endParaRPr lang="ru-RU"/>
        </a:p>
      </dgm:t>
    </dgm:pt>
    <dgm:pt modelId="{0412333B-186A-4ABA-952E-F9C6C0894CC2}">
      <dgm:prSet phldrT="[Текст]"/>
      <dgm:spPr/>
      <dgm:t>
        <a:bodyPr/>
        <a:lstStyle/>
        <a:p>
          <a:r>
            <a:rPr lang="ru-RU" dirty="0"/>
            <a:t>3</a:t>
          </a:r>
        </a:p>
      </dgm:t>
    </dgm:pt>
    <dgm:pt modelId="{715174B4-1B50-4506-8587-B1ED4ADB4F8E}" type="parTrans" cxnId="{EEE24B3C-397F-4BFD-8FFE-50A48C0E1E03}">
      <dgm:prSet/>
      <dgm:spPr/>
      <dgm:t>
        <a:bodyPr/>
        <a:lstStyle/>
        <a:p>
          <a:endParaRPr lang="ru-RU"/>
        </a:p>
      </dgm:t>
    </dgm:pt>
    <dgm:pt modelId="{B65043D7-E626-424A-A648-725BDAF382DA}" type="sibTrans" cxnId="{EEE24B3C-397F-4BFD-8FFE-50A48C0E1E03}">
      <dgm:prSet/>
      <dgm:spPr/>
      <dgm:t>
        <a:bodyPr/>
        <a:lstStyle/>
        <a:p>
          <a:endParaRPr lang="ru-RU"/>
        </a:p>
      </dgm:t>
    </dgm:pt>
    <dgm:pt modelId="{6213DE68-CB6B-45B2-AC95-44AE59AAB12C}">
      <dgm:prSet phldrT="[Текст]" custT="1"/>
      <dgm:spPr/>
      <dgm:t>
        <a:bodyPr/>
        <a:lstStyle/>
        <a:p>
          <a:pPr algn="just"/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A929187-96E7-4342-8901-BCA044D807A8}" type="parTrans" cxnId="{9630F709-FD23-41D4-9911-C9BCB1416718}">
      <dgm:prSet/>
      <dgm:spPr/>
      <dgm:t>
        <a:bodyPr/>
        <a:lstStyle/>
        <a:p>
          <a:endParaRPr lang="ru-RU"/>
        </a:p>
      </dgm:t>
    </dgm:pt>
    <dgm:pt modelId="{65398E3C-D2E3-433C-801E-D86C89BC0CE0}" type="sibTrans" cxnId="{9630F709-FD23-41D4-9911-C9BCB1416718}">
      <dgm:prSet/>
      <dgm:spPr/>
      <dgm:t>
        <a:bodyPr/>
        <a:lstStyle/>
        <a:p>
          <a:endParaRPr lang="ru-RU"/>
        </a:p>
      </dgm:t>
    </dgm:pt>
    <dgm:pt modelId="{62D21553-7CDD-47EF-B2B1-EE94B36E551F}">
      <dgm:prSet custT="1"/>
      <dgm:spPr/>
      <dgm:t>
        <a:bodyPr/>
        <a:lstStyle/>
        <a:p>
          <a:pPr algn="just"/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Отменены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такие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документы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,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как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ведомости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освоения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компетенций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личные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карточки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студентов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,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из-за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их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дублирования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ненужности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AE88DB-1859-4B61-8276-78DAA1CD76F3}" type="parTrans" cxnId="{798E66F0-5300-4837-BC6D-28AC4E29109F}">
      <dgm:prSet/>
      <dgm:spPr/>
      <dgm:t>
        <a:bodyPr/>
        <a:lstStyle/>
        <a:p>
          <a:endParaRPr lang="ru-RU"/>
        </a:p>
      </dgm:t>
    </dgm:pt>
    <dgm:pt modelId="{56423DED-1804-45A2-ADFE-32F035509BF7}" type="sibTrans" cxnId="{798E66F0-5300-4837-BC6D-28AC4E29109F}">
      <dgm:prSet/>
      <dgm:spPr/>
      <dgm:t>
        <a:bodyPr/>
        <a:lstStyle/>
        <a:p>
          <a:endParaRPr lang="ru-RU"/>
        </a:p>
      </dgm:t>
    </dgm:pt>
    <dgm:pt modelId="{E2827A85-4A3E-4EDD-8AB2-189014030485}">
      <dgm:prSet custT="1"/>
      <dgm:spPr/>
      <dgm:t>
        <a:bodyPr/>
        <a:lstStyle/>
        <a:p>
          <a:pPr algn="just"/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Сохранены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только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обязательные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по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нормативам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внутренним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требованиям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документы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,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что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оптимизирует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рабочие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процессы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снижает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нагрузку</a:t>
          </a:r>
          <a:r>
            <a:rPr lang="en-US" sz="18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8D8C41-31FE-490B-8EAA-BE2A5F1D6301}" type="parTrans" cxnId="{277B9250-4DA1-44EF-B21A-D036AEAE83CB}">
      <dgm:prSet/>
      <dgm:spPr/>
      <dgm:t>
        <a:bodyPr/>
        <a:lstStyle/>
        <a:p>
          <a:endParaRPr lang="ru-RU"/>
        </a:p>
      </dgm:t>
    </dgm:pt>
    <dgm:pt modelId="{828D9208-4250-4947-A9C5-606B977F29C4}" type="sibTrans" cxnId="{277B9250-4DA1-44EF-B21A-D036AEAE83CB}">
      <dgm:prSet/>
      <dgm:spPr/>
      <dgm:t>
        <a:bodyPr/>
        <a:lstStyle/>
        <a:p>
          <a:endParaRPr lang="ru-RU"/>
        </a:p>
      </dgm:t>
    </dgm:pt>
    <dgm:pt modelId="{7F166558-7A58-4E73-8BA1-A157B2D79528}" type="pres">
      <dgm:prSet presAssocID="{3C9B4361-11C6-4008-B401-A69A60BB3E0B}" presName="linearFlow" presStyleCnt="0">
        <dgm:presLayoutVars>
          <dgm:dir/>
          <dgm:animLvl val="lvl"/>
          <dgm:resizeHandles val="exact"/>
        </dgm:presLayoutVars>
      </dgm:prSet>
      <dgm:spPr/>
    </dgm:pt>
    <dgm:pt modelId="{3CAA5BB4-E487-4EE4-AE9A-C1074A0340B3}" type="pres">
      <dgm:prSet presAssocID="{75E55E9D-FC67-4423-B7F6-A0EF2DCFADCE}" presName="composite" presStyleCnt="0"/>
      <dgm:spPr/>
    </dgm:pt>
    <dgm:pt modelId="{1C0A47F8-7519-4FFB-BEBA-F040DCFB0888}" type="pres">
      <dgm:prSet presAssocID="{75E55E9D-FC67-4423-B7F6-A0EF2DCFADCE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6C15758-205F-4433-A890-9B6EED5958A9}" type="pres">
      <dgm:prSet presAssocID="{75E55E9D-FC67-4423-B7F6-A0EF2DCFADCE}" presName="descendantText" presStyleLbl="alignAcc1" presStyleIdx="0" presStyleCnt="3">
        <dgm:presLayoutVars>
          <dgm:bulletEnabled val="1"/>
        </dgm:presLayoutVars>
      </dgm:prSet>
      <dgm:spPr/>
    </dgm:pt>
    <dgm:pt modelId="{88A52A4E-6D0E-4159-9F62-D61BB6F602CD}" type="pres">
      <dgm:prSet presAssocID="{F34C388B-C931-41D3-8454-FD83E388923A}" presName="sp" presStyleCnt="0"/>
      <dgm:spPr/>
    </dgm:pt>
    <dgm:pt modelId="{B5B95982-7318-4AD1-A741-FA269F12C902}" type="pres">
      <dgm:prSet presAssocID="{31CD31B5-24CD-40DD-86F3-3B6DB00D5A99}" presName="composite" presStyleCnt="0"/>
      <dgm:spPr/>
    </dgm:pt>
    <dgm:pt modelId="{C7B2EBD2-617C-4C13-8DC6-7559A0CE98A3}" type="pres">
      <dgm:prSet presAssocID="{31CD31B5-24CD-40DD-86F3-3B6DB00D5A9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CBD0C3D-4371-4CF3-B7F9-A042188101DB}" type="pres">
      <dgm:prSet presAssocID="{31CD31B5-24CD-40DD-86F3-3B6DB00D5A99}" presName="descendantText" presStyleLbl="alignAcc1" presStyleIdx="1" presStyleCnt="3">
        <dgm:presLayoutVars>
          <dgm:bulletEnabled val="1"/>
        </dgm:presLayoutVars>
      </dgm:prSet>
      <dgm:spPr/>
    </dgm:pt>
    <dgm:pt modelId="{7AF6F0B6-C8B7-41F0-AB90-BC996A7E8A88}" type="pres">
      <dgm:prSet presAssocID="{5486937B-CCC7-44FF-A009-E602E52A8316}" presName="sp" presStyleCnt="0"/>
      <dgm:spPr/>
    </dgm:pt>
    <dgm:pt modelId="{B45758DF-E3F1-46FE-8C60-AA9BF229FD02}" type="pres">
      <dgm:prSet presAssocID="{0412333B-186A-4ABA-952E-F9C6C0894CC2}" presName="composite" presStyleCnt="0"/>
      <dgm:spPr/>
    </dgm:pt>
    <dgm:pt modelId="{ED836450-BE41-44A7-AE11-02CB50E799EC}" type="pres">
      <dgm:prSet presAssocID="{0412333B-186A-4ABA-952E-F9C6C0894CC2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A00B5A6-C524-4A7C-BD03-AC8B8F5C8ACA}" type="pres">
      <dgm:prSet presAssocID="{0412333B-186A-4ABA-952E-F9C6C0894CC2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9630F709-FD23-41D4-9911-C9BCB1416718}" srcId="{0412333B-186A-4ABA-952E-F9C6C0894CC2}" destId="{6213DE68-CB6B-45B2-AC95-44AE59AAB12C}" srcOrd="0" destOrd="0" parTransId="{0A929187-96E7-4342-8901-BCA044D807A8}" sibTransId="{65398E3C-D2E3-433C-801E-D86C89BC0CE0}"/>
    <dgm:cxn modelId="{6122B016-E2E6-45F7-A679-FE96E0FD57F2}" type="presOf" srcId="{31CD31B5-24CD-40DD-86F3-3B6DB00D5A99}" destId="{C7B2EBD2-617C-4C13-8DC6-7559A0CE98A3}" srcOrd="0" destOrd="0" presId="urn:microsoft.com/office/officeart/2005/8/layout/chevron2"/>
    <dgm:cxn modelId="{EEE24B3C-397F-4BFD-8FFE-50A48C0E1E03}" srcId="{3C9B4361-11C6-4008-B401-A69A60BB3E0B}" destId="{0412333B-186A-4ABA-952E-F9C6C0894CC2}" srcOrd="2" destOrd="0" parTransId="{715174B4-1B50-4506-8587-B1ED4ADB4F8E}" sibTransId="{B65043D7-E626-424A-A648-725BDAF382DA}"/>
    <dgm:cxn modelId="{1FCDDF60-1D27-4E09-A8B9-59BB0BFD9896}" type="presOf" srcId="{53BB233F-8B7A-44F8-8C1D-CC1D3935B29D}" destId="{16C15758-205F-4433-A890-9B6EED5958A9}" srcOrd="0" destOrd="0" presId="urn:microsoft.com/office/officeart/2005/8/layout/chevron2"/>
    <dgm:cxn modelId="{55081F4B-4A60-4122-A106-ABA60D955A7C}" type="presOf" srcId="{75E55E9D-FC67-4423-B7F6-A0EF2DCFADCE}" destId="{1C0A47F8-7519-4FFB-BEBA-F040DCFB0888}" srcOrd="0" destOrd="0" presId="urn:microsoft.com/office/officeart/2005/8/layout/chevron2"/>
    <dgm:cxn modelId="{A790C36F-6CB2-43D9-8D02-C995B9B6CA3F}" srcId="{31CD31B5-24CD-40DD-86F3-3B6DB00D5A99}" destId="{BE6CAE85-1F66-44E4-B7C4-BB4DB1F5D502}" srcOrd="0" destOrd="0" parTransId="{1DBF30C7-FA8C-47A6-8430-D3D13B862062}" sibTransId="{5DA1F787-EAF0-4D25-9837-08A48B2A162B}"/>
    <dgm:cxn modelId="{277B9250-4DA1-44EF-B21A-D036AEAE83CB}" srcId="{0412333B-186A-4ABA-952E-F9C6C0894CC2}" destId="{E2827A85-4A3E-4EDD-8AB2-189014030485}" srcOrd="1" destOrd="0" parTransId="{DB8D8C41-31FE-490B-8EAA-BE2A5F1D6301}" sibTransId="{828D9208-4250-4947-A9C5-606B977F29C4}"/>
    <dgm:cxn modelId="{4BF84783-DC69-4125-8AEA-B4E4CF2ED52A}" type="presOf" srcId="{3C9B4361-11C6-4008-B401-A69A60BB3E0B}" destId="{7F166558-7A58-4E73-8BA1-A157B2D79528}" srcOrd="0" destOrd="0" presId="urn:microsoft.com/office/officeart/2005/8/layout/chevron2"/>
    <dgm:cxn modelId="{02FDC49B-32D8-4B53-A430-A0889A45D2B9}" type="presOf" srcId="{E2827A85-4A3E-4EDD-8AB2-189014030485}" destId="{DA00B5A6-C524-4A7C-BD03-AC8B8F5C8ACA}" srcOrd="0" destOrd="1" presId="urn:microsoft.com/office/officeart/2005/8/layout/chevron2"/>
    <dgm:cxn modelId="{963F1FA8-985B-4DD9-B39E-DFF46993EC95}" type="presOf" srcId="{0412333B-186A-4ABA-952E-F9C6C0894CC2}" destId="{ED836450-BE41-44A7-AE11-02CB50E799EC}" srcOrd="0" destOrd="0" presId="urn:microsoft.com/office/officeart/2005/8/layout/chevron2"/>
    <dgm:cxn modelId="{8BB859BB-1ABE-4917-8625-1030143ACE15}" srcId="{3C9B4361-11C6-4008-B401-A69A60BB3E0B}" destId="{75E55E9D-FC67-4423-B7F6-A0EF2DCFADCE}" srcOrd="0" destOrd="0" parTransId="{B6C96E9C-4584-458C-911B-165FEF8914A3}" sibTransId="{F34C388B-C931-41D3-8454-FD83E388923A}"/>
    <dgm:cxn modelId="{1E1822C6-8927-4397-8F7C-8C7543D1F6F5}" srcId="{3C9B4361-11C6-4008-B401-A69A60BB3E0B}" destId="{31CD31B5-24CD-40DD-86F3-3B6DB00D5A99}" srcOrd="1" destOrd="0" parTransId="{CBF88D97-AA6D-4C44-A9B4-520C00A0A8D1}" sibTransId="{5486937B-CCC7-44FF-A009-E602E52A8316}"/>
    <dgm:cxn modelId="{2B8D69D1-13AE-41A4-A536-D2E8A47B22AD}" type="presOf" srcId="{6213DE68-CB6B-45B2-AC95-44AE59AAB12C}" destId="{DA00B5A6-C524-4A7C-BD03-AC8B8F5C8ACA}" srcOrd="0" destOrd="0" presId="urn:microsoft.com/office/officeart/2005/8/layout/chevron2"/>
    <dgm:cxn modelId="{8BFF82D5-8037-4DEC-9157-B143AE74D5F6}" srcId="{75E55E9D-FC67-4423-B7F6-A0EF2DCFADCE}" destId="{53BB233F-8B7A-44F8-8C1D-CC1D3935B29D}" srcOrd="0" destOrd="0" parTransId="{674D7423-362A-43D6-A2B6-904D6C8D1261}" sibTransId="{22720E7D-21A6-4491-A139-97F22765CD02}"/>
    <dgm:cxn modelId="{ECB3A8E0-2542-4B7E-AE53-537E4B451185}" type="presOf" srcId="{62D21553-7CDD-47EF-B2B1-EE94B36E551F}" destId="{FCBD0C3D-4371-4CF3-B7F9-A042188101DB}" srcOrd="0" destOrd="1" presId="urn:microsoft.com/office/officeart/2005/8/layout/chevron2"/>
    <dgm:cxn modelId="{798E66F0-5300-4837-BC6D-28AC4E29109F}" srcId="{31CD31B5-24CD-40DD-86F3-3B6DB00D5A99}" destId="{62D21553-7CDD-47EF-B2B1-EE94B36E551F}" srcOrd="1" destOrd="0" parTransId="{94AE88DB-1859-4B61-8276-78DAA1CD76F3}" sibTransId="{56423DED-1804-45A2-ADFE-32F035509BF7}"/>
    <dgm:cxn modelId="{B8483BFC-FFF9-42B0-BF23-C41401232219}" type="presOf" srcId="{BE6CAE85-1F66-44E4-B7C4-BB4DB1F5D502}" destId="{FCBD0C3D-4371-4CF3-B7F9-A042188101DB}" srcOrd="0" destOrd="0" presId="urn:microsoft.com/office/officeart/2005/8/layout/chevron2"/>
    <dgm:cxn modelId="{8FF2B186-2206-466B-AF71-BE8F4A17E272}" type="presParOf" srcId="{7F166558-7A58-4E73-8BA1-A157B2D79528}" destId="{3CAA5BB4-E487-4EE4-AE9A-C1074A0340B3}" srcOrd="0" destOrd="0" presId="urn:microsoft.com/office/officeart/2005/8/layout/chevron2"/>
    <dgm:cxn modelId="{A4FF7E57-1923-4AFE-AFE7-AD59A2B96357}" type="presParOf" srcId="{3CAA5BB4-E487-4EE4-AE9A-C1074A0340B3}" destId="{1C0A47F8-7519-4FFB-BEBA-F040DCFB0888}" srcOrd="0" destOrd="0" presId="urn:microsoft.com/office/officeart/2005/8/layout/chevron2"/>
    <dgm:cxn modelId="{5D9A7CAB-43B9-445B-8923-19769C38502F}" type="presParOf" srcId="{3CAA5BB4-E487-4EE4-AE9A-C1074A0340B3}" destId="{16C15758-205F-4433-A890-9B6EED5958A9}" srcOrd="1" destOrd="0" presId="urn:microsoft.com/office/officeart/2005/8/layout/chevron2"/>
    <dgm:cxn modelId="{8C364219-F90E-4FBD-99CD-884A354A8629}" type="presParOf" srcId="{7F166558-7A58-4E73-8BA1-A157B2D79528}" destId="{88A52A4E-6D0E-4159-9F62-D61BB6F602CD}" srcOrd="1" destOrd="0" presId="urn:microsoft.com/office/officeart/2005/8/layout/chevron2"/>
    <dgm:cxn modelId="{8E1C3A7B-19C8-4696-9ACB-589631F25669}" type="presParOf" srcId="{7F166558-7A58-4E73-8BA1-A157B2D79528}" destId="{B5B95982-7318-4AD1-A741-FA269F12C902}" srcOrd="2" destOrd="0" presId="urn:microsoft.com/office/officeart/2005/8/layout/chevron2"/>
    <dgm:cxn modelId="{5528FE5B-6271-4111-A667-3C8BD217964B}" type="presParOf" srcId="{B5B95982-7318-4AD1-A741-FA269F12C902}" destId="{C7B2EBD2-617C-4C13-8DC6-7559A0CE98A3}" srcOrd="0" destOrd="0" presId="urn:microsoft.com/office/officeart/2005/8/layout/chevron2"/>
    <dgm:cxn modelId="{292B462F-A571-4AB4-A3A7-7CA96338F8FB}" type="presParOf" srcId="{B5B95982-7318-4AD1-A741-FA269F12C902}" destId="{FCBD0C3D-4371-4CF3-B7F9-A042188101DB}" srcOrd="1" destOrd="0" presId="urn:microsoft.com/office/officeart/2005/8/layout/chevron2"/>
    <dgm:cxn modelId="{25DCA075-C159-49B8-B3D6-85EC809EFB8F}" type="presParOf" srcId="{7F166558-7A58-4E73-8BA1-A157B2D79528}" destId="{7AF6F0B6-C8B7-41F0-AB90-BC996A7E8A88}" srcOrd="3" destOrd="0" presId="urn:microsoft.com/office/officeart/2005/8/layout/chevron2"/>
    <dgm:cxn modelId="{E087A6E8-EA18-49D2-843B-891E9F469AF3}" type="presParOf" srcId="{7F166558-7A58-4E73-8BA1-A157B2D79528}" destId="{B45758DF-E3F1-46FE-8C60-AA9BF229FD02}" srcOrd="4" destOrd="0" presId="urn:microsoft.com/office/officeart/2005/8/layout/chevron2"/>
    <dgm:cxn modelId="{7CDE32C2-44EC-4C9F-92C0-6C0C40122FC5}" type="presParOf" srcId="{B45758DF-E3F1-46FE-8C60-AA9BF229FD02}" destId="{ED836450-BE41-44A7-AE11-02CB50E799EC}" srcOrd="0" destOrd="0" presId="urn:microsoft.com/office/officeart/2005/8/layout/chevron2"/>
    <dgm:cxn modelId="{83C42362-4ADB-43AD-B492-98ACA6706FF2}" type="presParOf" srcId="{B45758DF-E3F1-46FE-8C60-AA9BF229FD02}" destId="{DA00B5A6-C524-4A7C-BD03-AC8B8F5C8A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A47F8-7519-4FFB-BEBA-F040DCFB0888}">
      <dsp:nvSpPr>
        <dsp:cNvPr id="0" name=""/>
        <dsp:cNvSpPr/>
      </dsp:nvSpPr>
      <dsp:spPr>
        <a:xfrm rot="5400000">
          <a:off x="-236910" y="240812"/>
          <a:ext cx="1579405" cy="11055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1</a:t>
          </a:r>
        </a:p>
      </dsp:txBody>
      <dsp:txXfrm rot="-5400000">
        <a:off x="2" y="556693"/>
        <a:ext cx="1105583" cy="473822"/>
      </dsp:txXfrm>
    </dsp:sp>
    <dsp:sp modelId="{16C15758-205F-4433-A890-9B6EED5958A9}">
      <dsp:nvSpPr>
        <dsp:cNvPr id="0" name=""/>
        <dsp:cNvSpPr/>
      </dsp:nvSpPr>
      <dsp:spPr>
        <a:xfrm rot="5400000">
          <a:off x="4111451" y="-3001965"/>
          <a:ext cx="1026613" cy="7038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Проведен</a:t>
          </a:r>
          <a:r>
            <a:rPr lang="ru-RU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аудит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процедур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отчетности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,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документооборота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регламентов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с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целью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выявления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избыточных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устаревших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документов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05584" y="54017"/>
        <a:ext cx="6988233" cy="926383"/>
      </dsp:txXfrm>
    </dsp:sp>
    <dsp:sp modelId="{C7B2EBD2-617C-4C13-8DC6-7559A0CE98A3}">
      <dsp:nvSpPr>
        <dsp:cNvPr id="0" name=""/>
        <dsp:cNvSpPr/>
      </dsp:nvSpPr>
      <dsp:spPr>
        <a:xfrm rot="5400000">
          <a:off x="-236910" y="1626067"/>
          <a:ext cx="1579405" cy="11055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2</a:t>
          </a:r>
        </a:p>
      </dsp:txBody>
      <dsp:txXfrm rot="-5400000">
        <a:off x="2" y="1941948"/>
        <a:ext cx="1105583" cy="473822"/>
      </dsp:txXfrm>
    </dsp:sp>
    <dsp:sp modelId="{FCBD0C3D-4371-4CF3-B7F9-A042188101DB}">
      <dsp:nvSpPr>
        <dsp:cNvPr id="0" name=""/>
        <dsp:cNvSpPr/>
      </dsp:nvSpPr>
      <dsp:spPr>
        <a:xfrm rot="5400000">
          <a:off x="4111451" y="-1616711"/>
          <a:ext cx="1026613" cy="7038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Отменены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такие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документы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,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как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ведомости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освоения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компетенций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личные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карточки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студентов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,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из-за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их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дублирования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ненужности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05584" y="1439271"/>
        <a:ext cx="6988233" cy="926383"/>
      </dsp:txXfrm>
    </dsp:sp>
    <dsp:sp modelId="{ED836450-BE41-44A7-AE11-02CB50E799EC}">
      <dsp:nvSpPr>
        <dsp:cNvPr id="0" name=""/>
        <dsp:cNvSpPr/>
      </dsp:nvSpPr>
      <dsp:spPr>
        <a:xfrm rot="5400000">
          <a:off x="-236910" y="3011321"/>
          <a:ext cx="1579405" cy="11055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3</a:t>
          </a:r>
        </a:p>
      </dsp:txBody>
      <dsp:txXfrm rot="-5400000">
        <a:off x="2" y="3327202"/>
        <a:ext cx="1105583" cy="473822"/>
      </dsp:txXfrm>
    </dsp:sp>
    <dsp:sp modelId="{DA00B5A6-C524-4A7C-BD03-AC8B8F5C8ACA}">
      <dsp:nvSpPr>
        <dsp:cNvPr id="0" name=""/>
        <dsp:cNvSpPr/>
      </dsp:nvSpPr>
      <dsp:spPr>
        <a:xfrm rot="5400000">
          <a:off x="4111451" y="-231456"/>
          <a:ext cx="1026613" cy="7038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Сохранены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только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обязательные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по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нормативам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внутренним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требованиям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документы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,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что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оптимизирует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рабочие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процессы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и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снижает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нагрузку</a:t>
          </a:r>
          <a:r>
            <a:rPr lang="en-US" sz="1800" kern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rPr>
            <a:t>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05584" y="2824526"/>
        <a:ext cx="6988233" cy="9263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767" cy="496174"/>
          </a:xfrm>
          <a:prstGeom prst="rect">
            <a:avLst/>
          </a:prstGeom>
        </p:spPr>
        <p:txBody>
          <a:bodyPr vert="horz" lIns="91573" tIns="45785" rIns="91573" bIns="4578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327" y="0"/>
            <a:ext cx="2946766" cy="496174"/>
          </a:xfrm>
          <a:prstGeom prst="rect">
            <a:avLst/>
          </a:prstGeom>
        </p:spPr>
        <p:txBody>
          <a:bodyPr vert="horz" lIns="91573" tIns="45785" rIns="91573" bIns="4578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104C26A-FF6A-4FD1-9982-CCC987A41063}" type="datetimeFigureOut">
              <a:rPr lang="ru-RU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470"/>
            <a:ext cx="2946767" cy="496173"/>
          </a:xfrm>
          <a:prstGeom prst="rect">
            <a:avLst/>
          </a:prstGeom>
        </p:spPr>
        <p:txBody>
          <a:bodyPr vert="horz" lIns="91573" tIns="45785" rIns="91573" bIns="4578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327" y="9430470"/>
            <a:ext cx="2946766" cy="496173"/>
          </a:xfrm>
          <a:prstGeom prst="rect">
            <a:avLst/>
          </a:prstGeom>
        </p:spPr>
        <p:txBody>
          <a:bodyPr vert="horz" lIns="91573" tIns="45785" rIns="91573" bIns="4578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43AA55-701D-4954-ACA1-0E1EC1F45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20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767" cy="496174"/>
          </a:xfrm>
          <a:prstGeom prst="rect">
            <a:avLst/>
          </a:prstGeom>
        </p:spPr>
        <p:txBody>
          <a:bodyPr vert="horz" lIns="91573" tIns="45785" rIns="91573" bIns="4578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327" y="0"/>
            <a:ext cx="2946766" cy="496174"/>
          </a:xfrm>
          <a:prstGeom prst="rect">
            <a:avLst/>
          </a:prstGeom>
        </p:spPr>
        <p:txBody>
          <a:bodyPr vert="horz" lIns="91573" tIns="45785" rIns="91573" bIns="4578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76DA3EB-A81F-418E-8B73-C789B025DBE5}" type="datetimeFigureOut">
              <a:rPr lang="ru-RU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3" tIns="45785" rIns="91573" bIns="4578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94" y="4716027"/>
            <a:ext cx="5439089" cy="4467147"/>
          </a:xfrm>
          <a:prstGeom prst="rect">
            <a:avLst/>
          </a:prstGeom>
        </p:spPr>
        <p:txBody>
          <a:bodyPr vert="horz" lIns="91573" tIns="45785" rIns="91573" bIns="45785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470"/>
            <a:ext cx="2946767" cy="496173"/>
          </a:xfrm>
          <a:prstGeom prst="rect">
            <a:avLst/>
          </a:prstGeom>
        </p:spPr>
        <p:txBody>
          <a:bodyPr vert="horz" lIns="91573" tIns="45785" rIns="91573" bIns="4578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327" y="9430470"/>
            <a:ext cx="2946766" cy="496173"/>
          </a:xfrm>
          <a:prstGeom prst="rect">
            <a:avLst/>
          </a:prstGeom>
        </p:spPr>
        <p:txBody>
          <a:bodyPr vert="horz" lIns="91573" tIns="45785" rIns="91573" bIns="4578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6E7F8F-16EA-4B7A-93A7-C4CCB51BC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98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488D8-01E2-4060-9595-A216DBBC484A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A36FA0-CF16-4FA1-BE57-2E821A4A6080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46880-600E-4D82-8483-13958AD3C4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0A54EB-E9FF-4CEC-A782-3A1E4DF58F1D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49941-9A82-4FDB-BEBB-55392571161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730CB-D896-43E3-AFB3-A9DFAAA765F3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6AFE1-3277-45B9-8A59-9B5C69AEFE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163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677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501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728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95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19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609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91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C58F6-88DD-492A-8439-A3AD351174CB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3D4B5-6BA6-41AD-AB4E-62155732C89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8660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89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2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402BDB-E31F-4C40-A5CE-C52CAE26F844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169EA-5AC9-41AD-BCC6-C5C15B8EE1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9B5DD-7193-4542-A989-AEC20C3EBEC0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22E54-F268-41B6-996F-C863B760D7A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563344-500E-4C37-90D6-DD04908779EF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76C97-1DF0-4830-999B-1E7BCA24FB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B41C29-4913-479F-811C-682C586912B8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Эффективное управление временем и ресурсами.                                                                                            </a:t>
            </a:r>
            <a:fld id="{1A918CD0-868A-47C6-AF97-129B2D1CCF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17DC5A-8AF1-4F45-830D-57721F17F4FC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DE3FA2-CFEB-4288-8E46-0B209EA0DB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13421A-1F9A-42A8-9BC1-6CE80B69580F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AF09D-894E-4E74-9435-6038775451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66FA6C-2C7C-4DA8-8764-F68F6740F61E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95D67F-894B-4176-BD6F-8800A916CD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68F7F54-5723-44E5-A787-924501C10F67}" type="datetime1">
              <a:rPr lang="ru-RU" smtClean="0"/>
              <a:pPr>
                <a:defRPr/>
              </a:pPr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169422B-1E35-48E0-B388-4D647208F3E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90" r:id="rId1"/>
    <p:sldLayoutId id="2147485191" r:id="rId2"/>
    <p:sldLayoutId id="2147485192" r:id="rId3"/>
    <p:sldLayoutId id="2147485193" r:id="rId4"/>
    <p:sldLayoutId id="2147485194" r:id="rId5"/>
    <p:sldLayoutId id="2147485195" r:id="rId6"/>
    <p:sldLayoutId id="2147485196" r:id="rId7"/>
    <p:sldLayoutId id="2147485197" r:id="rId8"/>
    <p:sldLayoutId id="2147485198" r:id="rId9"/>
    <p:sldLayoutId id="2147485199" r:id="rId10"/>
    <p:sldLayoutId id="214748520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89EB72-83C9-42D3-9520-71A95DE776A5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07.11.2025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5E21E3D-4182-451E-B17D-E2990B07C9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57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2" r:id="rId1"/>
    <p:sldLayoutId id="2147485203" r:id="rId2"/>
    <p:sldLayoutId id="2147485204" r:id="rId3"/>
    <p:sldLayoutId id="2147485205" r:id="rId4"/>
    <p:sldLayoutId id="2147485206" r:id="rId5"/>
    <p:sldLayoutId id="2147485207" r:id="rId6"/>
    <p:sldLayoutId id="2147485208" r:id="rId7"/>
    <p:sldLayoutId id="2147485209" r:id="rId8"/>
    <p:sldLayoutId id="2147485210" r:id="rId9"/>
    <p:sldLayoutId id="2147485211" r:id="rId10"/>
    <p:sldLayoutId id="21474852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71600" y="528874"/>
            <a:ext cx="73448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200" b="1" dirty="0">
                <a:latin typeface="+mj-lt"/>
                <a:cs typeface="Times New Roman" pitchFamily="18" charset="0"/>
              </a:rPr>
              <a:t>МИНИСТЕРСТВО ОБРАЗОВАНИЯ БЕЛГОРОДСКОЙ ОБЛАСТИ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703053" y="2523526"/>
            <a:ext cx="7772400" cy="178010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200" dirty="0">
                <a:solidFill>
                  <a:schemeClr val="tx1"/>
                </a:solidFill>
              </a:rPr>
              <a:t>Из опыта работы по снижению бюрократической нагрузки в системе среднего профессионального образования</a:t>
            </a:r>
            <a:br>
              <a:rPr lang="ru-RU" sz="3200" dirty="0">
                <a:solidFill>
                  <a:schemeClr val="tx1"/>
                </a:solidFill>
              </a:rPr>
            </a:br>
            <a:b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4788024" y="4437112"/>
            <a:ext cx="40324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prstClr val="black"/>
                </a:solidFill>
                <a:latin typeface="+mj-lt"/>
                <a:cs typeface="Times New Roman" pitchFamily="18" charset="0"/>
              </a:rPr>
              <a:t>Черемушкина Т.Б.,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prstClr val="black"/>
                </a:solidFill>
                <a:latin typeface="+mj-lt"/>
                <a:cs typeface="Times New Roman" pitchFamily="18" charset="0"/>
              </a:rPr>
              <a:t>заместитель директора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prstClr val="black"/>
                </a:solidFill>
                <a:latin typeface="+mj-lt"/>
                <a:cs typeface="Times New Roman" pitchFamily="18" charset="0"/>
              </a:rPr>
              <a:t>ОГАПОУ «Бирючанский техникум»</a:t>
            </a:r>
          </a:p>
        </p:txBody>
      </p:sp>
      <p:pic>
        <p:nvPicPr>
          <p:cNvPr id="8" name="Рисунок 5" descr="Герб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8042"/>
            <a:ext cx="1152128" cy="175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3897959" y="6021288"/>
            <a:ext cx="15344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07.11.2025 г.</a:t>
            </a:r>
          </a:p>
        </p:txBody>
      </p:sp>
    </p:spTree>
    <p:extLst>
      <p:ext uri="{BB962C8B-B14F-4D97-AF65-F5344CB8AC3E}">
        <p14:creationId xmlns:p14="http://schemas.microsoft.com/office/powerpoint/2010/main" val="245607286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5813F10-1694-403C-9AC6-9378BA8DC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492896"/>
            <a:ext cx="4968552" cy="326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7E1479-D31A-43C3-9F43-D3BCE70402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51" t="13601" r="29525" b="5200"/>
          <a:stretch/>
        </p:blipFill>
        <p:spPr>
          <a:xfrm>
            <a:off x="123378" y="908720"/>
            <a:ext cx="3800550" cy="408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451359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77496937"/>
              </p:ext>
            </p:extLst>
          </p:nvPr>
        </p:nvGraphicFramePr>
        <p:xfrm>
          <a:off x="613913" y="1568683"/>
          <a:ext cx="8143932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472" y="285728"/>
            <a:ext cx="842493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5199309"/>
            <a:ext cx="7004536" cy="103141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0" tIns="12700" rIns="12700" bIns="12700" numCol="1" spcCol="1270" anchor="ctr" anchorCtr="0">
            <a:noAutofit/>
          </a:bodyPr>
          <a:lstStyle/>
          <a:p>
            <a:pPr marL="228600" lvl="1" indent="-228600" algn="just" defTabSz="889000" fontAlgn="auto">
              <a:lnSpc>
                <a:spcPct val="90000"/>
              </a:lnSpc>
              <a:spcAft>
                <a:spcPct val="15000"/>
              </a:spcAft>
              <a:buFontTx/>
              <a:buChar char="••"/>
            </a:pPr>
            <a:endParaRPr lang="ru-RU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D09D4F-7031-4297-8501-5CA8039F4856}"/>
              </a:ext>
            </a:extLst>
          </p:cNvPr>
          <p:cNvSpPr txBox="1"/>
          <p:nvPr/>
        </p:nvSpPr>
        <p:spPr>
          <a:xfrm>
            <a:off x="895508" y="442611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andara" panose="020E0502030303020204" pitchFamily="34" charset="0"/>
              </a:rPr>
              <a:t>Аудит и пересмотр системы отчетности</a:t>
            </a:r>
          </a:p>
        </p:txBody>
      </p:sp>
    </p:spTree>
    <p:extLst>
      <p:ext uri="{BB962C8B-B14F-4D97-AF65-F5344CB8AC3E}">
        <p14:creationId xmlns:p14="http://schemas.microsoft.com/office/powerpoint/2010/main" val="4106874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52510344"/>
              </p:ext>
            </p:extLst>
          </p:nvPr>
        </p:nvGraphicFramePr>
        <p:xfrm>
          <a:off x="467543" y="476672"/>
          <a:ext cx="8208913" cy="57606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990">
                  <a:extLst>
                    <a:ext uri="{9D8B030D-6E8A-4147-A177-3AD203B41FA5}">
                      <a16:colId xmlns:a16="http://schemas.microsoft.com/office/drawing/2014/main" val="3554743618"/>
                    </a:ext>
                  </a:extLst>
                </a:gridCol>
                <a:gridCol w="3058412">
                  <a:extLst>
                    <a:ext uri="{9D8B030D-6E8A-4147-A177-3AD203B41FA5}">
                      <a16:colId xmlns:a16="http://schemas.microsoft.com/office/drawing/2014/main" val="730616135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8665547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53503221"/>
                    </a:ext>
                  </a:extLst>
                </a:gridCol>
                <a:gridCol w="1296143">
                  <a:extLst>
                    <a:ext uri="{9D8B030D-6E8A-4147-A177-3AD203B41FA5}">
                      <a16:colId xmlns:a16="http://schemas.microsoft.com/office/drawing/2014/main" val="1233769336"/>
                    </a:ext>
                  </a:extLst>
                </a:gridCol>
              </a:tblGrid>
              <a:tr h="10117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№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документа/пакета документов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Периодичность подготовки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Было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Стало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8390965"/>
                  </a:ext>
                </a:extLst>
              </a:tr>
              <a:tr h="12666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Документы в рамках 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мониторинга сформированности общих и профессиональных компетенций (ведомость освоения компетенций студентами, карточка учета)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раз в семестр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Бумажный формат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Исключены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7750757"/>
                  </a:ext>
                </a:extLst>
              </a:tr>
              <a:tr h="6745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Личные карточки студентов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 раза в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Бумажный формат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Исключены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7950284"/>
                  </a:ext>
                </a:extLst>
              </a:tr>
              <a:tr h="6745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Журнал учета успеваемости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Ежедневно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Бумажный формат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Электронный журнал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4261640"/>
                  </a:ext>
                </a:extLst>
              </a:tr>
              <a:tr h="7031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Образовательная программа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раз в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Бумажный формат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Электронный формат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7360422"/>
                  </a:ext>
                </a:extLst>
              </a:tr>
              <a:tr h="6745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Учебно-методический комплекс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раз в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Бумажный формат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Электронный формат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2563518"/>
                  </a:ext>
                </a:extLst>
              </a:tr>
              <a:tr h="7554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Использование различных платформ для формирования заданий входного контроля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1 раз в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Бумажный формат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Электронный формат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6885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225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6BF3D8E1-1BF1-40FE-8664-52BEEAB2F28F}"/>
              </a:ext>
            </a:extLst>
          </p:cNvPr>
          <p:cNvSpPr txBox="1"/>
          <p:nvPr/>
        </p:nvSpPr>
        <p:spPr>
          <a:xfrm>
            <a:off x="591042" y="227329"/>
            <a:ext cx="8586544" cy="99843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2800" dirty="0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Внедрение электронного документооборота в техникуме</a:t>
            </a:r>
            <a:r>
              <a:rPr lang="en-US" sz="2051" b="1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2051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87B8E81-A514-4924-AFFB-C0454EA1FE9A}"/>
              </a:ext>
            </a:extLst>
          </p:cNvPr>
          <p:cNvSpPr/>
          <p:nvPr/>
        </p:nvSpPr>
        <p:spPr>
          <a:xfrm>
            <a:off x="443278" y="1388104"/>
            <a:ext cx="2520280" cy="20882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C2821F7-99F9-442D-81E8-E895C4C024E0}"/>
              </a:ext>
            </a:extLst>
          </p:cNvPr>
          <p:cNvSpPr/>
          <p:nvPr/>
        </p:nvSpPr>
        <p:spPr>
          <a:xfrm>
            <a:off x="3491880" y="854779"/>
            <a:ext cx="2283992" cy="20882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Использование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1С </a:t>
            </a:r>
            <a:r>
              <a:rPr lang="en-US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КолледжПроф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Электронный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журнал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1С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КолледжПроф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позволяет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формировать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различные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отчеты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и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ведомости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облегчая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учет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посещаемости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и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успеваемости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студентов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DA60002-75AC-4167-B078-84513CCA5FF1}"/>
              </a:ext>
            </a:extLst>
          </p:cNvPr>
          <p:cNvSpPr/>
          <p:nvPr/>
        </p:nvSpPr>
        <p:spPr>
          <a:xfrm>
            <a:off x="6187172" y="1259082"/>
            <a:ext cx="2388213" cy="220604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 2">
            <a:extLst>
              <a:ext uri="{FF2B5EF4-FFF2-40B4-BE49-F238E27FC236}">
                <a16:creationId xmlns:a16="http://schemas.microsoft.com/office/drawing/2014/main" id="{B87D9163-61B4-44FC-8517-6E4B5885CD93}"/>
              </a:ext>
            </a:extLst>
          </p:cNvPr>
          <p:cNvSpPr txBox="1"/>
          <p:nvPr/>
        </p:nvSpPr>
        <p:spPr>
          <a:xfrm>
            <a:off x="611560" y="1484784"/>
            <a:ext cx="2183716" cy="1586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15000"/>
              </a:lnSpc>
              <a:buNone/>
            </a:pPr>
            <a:r>
              <a:rPr lang="en-US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Электронные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формы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отчетности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
В техникуме внедрены электронные формы отчетности и документооборота, что обеспечивает быстрый и удобный обмен информацией через локальную сеть.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
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2">
            <a:extLst>
              <a:ext uri="{FF2B5EF4-FFF2-40B4-BE49-F238E27FC236}">
                <a16:creationId xmlns:a16="http://schemas.microsoft.com/office/drawing/2014/main" id="{B87D9163-61B4-44FC-8517-6E4B5885CD93}"/>
              </a:ext>
            </a:extLst>
          </p:cNvPr>
          <p:cNvSpPr txBox="1"/>
          <p:nvPr/>
        </p:nvSpPr>
        <p:spPr>
          <a:xfrm>
            <a:off x="6341466" y="1484784"/>
            <a:ext cx="2183716" cy="1586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15000"/>
              </a:lnSpc>
              <a:buNone/>
            </a:pPr>
            <a:r>
              <a:rPr lang="en-US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Электронные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учебные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материалы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ea typeface="Arial" pitchFamily="34" charset="-122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Учебные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программы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и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методические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комплексы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полностью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оформляются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в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электронном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виде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что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упрощает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доступ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и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актуализацию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материалов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.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
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2"/>
          <a:srcRect l="17693" t="14162" r="3269" b="17728"/>
          <a:stretch/>
        </p:blipFill>
        <p:spPr bwMode="auto">
          <a:xfrm>
            <a:off x="1115616" y="3531765"/>
            <a:ext cx="6840760" cy="30655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9831512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59" y="260648"/>
            <a:ext cx="83718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Снижение</a:t>
            </a:r>
            <a:r>
              <a:rPr lang="en-US" sz="2800" dirty="0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бюрократической</a:t>
            </a:r>
            <a:r>
              <a:rPr lang="en-US" sz="2800" dirty="0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нагрузки</a:t>
            </a:r>
            <a:r>
              <a:rPr lang="en-US" sz="2800" dirty="0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: </a:t>
            </a:r>
            <a:endParaRPr lang="ru-RU" sz="2800" dirty="0">
              <a:solidFill>
                <a:srgbClr val="002060"/>
              </a:solidFill>
              <a:latin typeface="Candara" panose="020E0502030303020204" pitchFamily="34" charset="0"/>
              <a:ea typeface="Arial" pitchFamily="34" charset="-122"/>
              <a:cs typeface="Arial" pitchFamily="34" charset="-120"/>
            </a:endParaRPr>
          </a:p>
          <a:p>
            <a:r>
              <a:rPr lang="ru-RU" sz="2800" dirty="0" err="1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к</a:t>
            </a:r>
            <a:r>
              <a:rPr lang="en-US" sz="2800" dirty="0" err="1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лючевые</a:t>
            </a:r>
            <a:r>
              <a:rPr lang="en-US" sz="2800" dirty="0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показатели</a:t>
            </a:r>
            <a:endParaRPr lang="ru-RU" sz="2800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1844824"/>
            <a:ext cx="3888433" cy="28083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 1"/>
          <p:cNvSpPr txBox="1"/>
          <p:nvPr/>
        </p:nvSpPr>
        <p:spPr>
          <a:xfrm>
            <a:off x="575556" y="2060778"/>
            <a:ext cx="3384376" cy="218055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3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Внедрение электронных систем позволило существенно сократить временные и </a:t>
            </a:r>
            <a:r>
              <a:rPr lang="en-US" sz="13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материальные</a:t>
            </a:r>
            <a:r>
              <a:rPr lang="en-US" sz="13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13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затраты</a:t>
            </a:r>
            <a:r>
              <a:rPr lang="en-US" sz="13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Результаты демонстрируют эффективное снижение бюрократии и улучшение условий </a:t>
            </a:r>
            <a:r>
              <a:rPr lang="en-US" sz="13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труда</a:t>
            </a:r>
            <a:r>
              <a:rPr lang="en-US" sz="13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13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педагогов</a:t>
            </a:r>
            <a:endParaRPr lang="en-US" sz="1300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0" r="36000"/>
          <a:stretch/>
        </p:blipFill>
        <p:spPr bwMode="auto">
          <a:xfrm>
            <a:off x="107833" y="476672"/>
            <a:ext cx="504056" cy="107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166278"/>
              </p:ext>
            </p:extLst>
          </p:nvPr>
        </p:nvGraphicFramePr>
        <p:xfrm>
          <a:off x="4411435" y="170080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68563661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4">
            <a:extLst>
              <a:ext uri="{FF2B5EF4-FFF2-40B4-BE49-F238E27FC236}">
                <a16:creationId xmlns:a16="http://schemas.microsoft.com/office/drawing/2014/main" id="{4B392E0B-9B45-4DD3-BB05-52E510C8F4C7}"/>
              </a:ext>
            </a:extLst>
          </p:cNvPr>
          <p:cNvSpPr txBox="1"/>
          <p:nvPr/>
        </p:nvSpPr>
        <p:spPr>
          <a:xfrm>
            <a:off x="528417" y="619845"/>
            <a:ext cx="8928992" cy="4017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2800" dirty="0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Рекомендации по системному </a:t>
            </a:r>
            <a:r>
              <a:rPr lang="en-US" sz="2800" dirty="0" err="1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снижению</a:t>
            </a:r>
            <a:r>
              <a:rPr lang="en-US" sz="2800" dirty="0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бюрократии</a:t>
            </a:r>
            <a:endParaRPr lang="ru-RU" sz="2800" dirty="0">
              <a:solidFill>
                <a:srgbClr val="002060"/>
              </a:solidFill>
              <a:latin typeface="Candara" panose="020E0502030303020204" pitchFamily="34" charset="0"/>
              <a:ea typeface="Arial" pitchFamily="34" charset="-122"/>
              <a:cs typeface="Arial" pitchFamily="34" charset="-120"/>
            </a:endParaRPr>
          </a:p>
          <a:p>
            <a:pPr marL="0" indent="0" algn="l">
              <a:lnSpc>
                <a:spcPct val="90000"/>
              </a:lnSpc>
              <a:buNone/>
            </a:pPr>
            <a:r>
              <a:rPr lang="en-US" sz="2800" dirty="0">
                <a:solidFill>
                  <a:srgbClr val="002060"/>
                </a:solidFill>
                <a:latin typeface="Candara" panose="020E0502030303020204" pitchFamily="34" charset="0"/>
                <a:ea typeface="Arial" pitchFamily="34" charset="-122"/>
                <a:cs typeface="Arial" pitchFamily="34" charset="-120"/>
              </a:rPr>
              <a:t> в СПО</a:t>
            </a:r>
            <a:r>
              <a:rPr lang="en-US" sz="1950" b="1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95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2278" y="1304757"/>
            <a:ext cx="3550200" cy="1800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32040" y="1268759"/>
            <a:ext cx="3456384" cy="17880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66480" y="1493566"/>
            <a:ext cx="30963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Пересмотреть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нормативные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документы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с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целью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исключения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дублирования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и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устаревших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требований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для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облегчения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работы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педагогов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.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dirty="0"/>
          </a:p>
          <a:p>
            <a:endParaRPr lang="ru-RU" dirty="0"/>
          </a:p>
        </p:txBody>
      </p:sp>
      <p:sp>
        <p:nvSpPr>
          <p:cNvPr id="10" name="Text 1">
            <a:extLst>
              <a:ext uri="{FF2B5EF4-FFF2-40B4-BE49-F238E27FC236}">
                <a16:creationId xmlns:a16="http://schemas.microsoft.com/office/drawing/2014/main" id="{6F8F1FDD-316B-472F-8800-A8CE17172D9D}"/>
              </a:ext>
            </a:extLst>
          </p:cNvPr>
          <p:cNvSpPr txBox="1"/>
          <p:nvPr/>
        </p:nvSpPr>
        <p:spPr>
          <a:xfrm>
            <a:off x="5154908" y="1554956"/>
            <a:ext cx="2945484" cy="11787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15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Внедрять электронные системы документооборота и отчетности для оптимизации процессов и сокращения бумажной работы.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2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42278" y="3768846"/>
            <a:ext cx="3445480" cy="166547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37492" y="3755679"/>
            <a:ext cx="3445480" cy="166547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B7F3BD9-4032-45F8-911F-A1746C7EB8C7}"/>
              </a:ext>
            </a:extLst>
          </p:cNvPr>
          <p:cNvSpPr/>
          <p:nvPr/>
        </p:nvSpPr>
        <p:spPr>
          <a:xfrm>
            <a:off x="4975207" y="4149080"/>
            <a:ext cx="34563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Поддерживать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систематическую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работу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по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снижению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бюрократии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сохраняя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баланс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между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контролем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 и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эффективностью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2">
            <a:extLst>
              <a:ext uri="{FF2B5EF4-FFF2-40B4-BE49-F238E27FC236}">
                <a16:creationId xmlns:a16="http://schemas.microsoft.com/office/drawing/2014/main" id="{C84ECA4D-3922-4390-9521-A2A2CA941E7C}"/>
              </a:ext>
            </a:extLst>
          </p:cNvPr>
          <p:cNvSpPr txBox="1"/>
          <p:nvPr/>
        </p:nvSpPr>
        <p:spPr>
          <a:xfrm>
            <a:off x="683568" y="3978556"/>
            <a:ext cx="3179256" cy="11787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15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" pitchFamily="34" charset="-122"/>
                <a:cs typeface="Times New Roman" panose="02020603050405020304" pitchFamily="18" charset="0"/>
              </a:rPr>
              <a:t>Организовать «горячие линии» поддержки для оперативного решения вопросов и поддержки преподавателей.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58253234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922D9ABD-C060-44F0-BBC5-F6DC24DBC7B9}"/>
              </a:ext>
            </a:extLst>
          </p:cNvPr>
          <p:cNvSpPr txBox="1">
            <a:spLocks/>
          </p:cNvSpPr>
          <p:nvPr/>
        </p:nvSpPr>
        <p:spPr>
          <a:xfrm>
            <a:off x="448370" y="1988840"/>
            <a:ext cx="8247260" cy="184093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lnSpc>
                <a:spcPct val="107000"/>
              </a:lnSpc>
              <a:spcAft>
                <a:spcPts val="0"/>
              </a:spcAft>
            </a:pP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ea typeface="Calibri" panose="020F0502020204030204" pitchFamily="34" charset="0"/>
                <a:cs typeface="Times New Roman" pitchFamily="18" charset="0"/>
              </a:rPr>
              <a:t>Спасибо за внимание! </a:t>
            </a:r>
            <a:endParaRPr lang="ru-RU" sz="2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224EAD-28A8-4D96-A689-A8D86BE5940A}"/>
              </a:ext>
            </a:extLst>
          </p:cNvPr>
          <p:cNvSpPr txBox="1"/>
          <p:nvPr/>
        </p:nvSpPr>
        <p:spPr>
          <a:xfrm>
            <a:off x="200050" y="4725144"/>
            <a:ext cx="85193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ndara" panose="020E0502030303020204" pitchFamily="34" charset="0"/>
                <a:cs typeface="Times New Roman" pitchFamily="18" charset="0"/>
              </a:rPr>
              <a:t>Черемушкина Татьяна Борисовна,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ndara" panose="020E0502030303020204" pitchFamily="34" charset="0"/>
                <a:cs typeface="Times New Roman" pitchFamily="18" charset="0"/>
              </a:rPr>
              <a:t> заместитель директора (по учебной работе)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ndara" panose="020E0502030303020204" pitchFamily="34" charset="0"/>
                <a:cs typeface="Times New Roman" pitchFamily="18" charset="0"/>
              </a:rPr>
              <a:t> ОГАПОУ «Бирючанский техникум»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ndara" panose="020E0502030303020204" pitchFamily="34" charset="0"/>
                <a:cs typeface="Times New Roman" pitchFamily="18" charset="0"/>
              </a:rPr>
              <a:t>Тел. 8 (47247) </a:t>
            </a:r>
            <a:r>
              <a:rPr lang="en-US" b="1" dirty="0">
                <a:latin typeface="Candara" panose="020E0502030303020204" pitchFamily="34" charset="0"/>
                <a:cs typeface="Times New Roman" pitchFamily="18" charset="0"/>
              </a:rPr>
              <a:t>3</a:t>
            </a:r>
            <a:r>
              <a:rPr lang="ru-RU" b="1" dirty="0">
                <a:latin typeface="Candara" panose="020E0502030303020204" pitchFamily="34" charset="0"/>
                <a:cs typeface="Times New Roman" pitchFamily="18" charset="0"/>
              </a:rPr>
              <a:t>-14-07</a:t>
            </a:r>
          </a:p>
        </p:txBody>
      </p:sp>
    </p:spTree>
    <p:extLst>
      <p:ext uri="{BB962C8B-B14F-4D97-AF65-F5344CB8AC3E}">
        <p14:creationId xmlns:p14="http://schemas.microsoft.com/office/powerpoint/2010/main" val="3279836184"/>
      </p:ext>
    </p:extLst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30460</TotalTime>
  <Words>401</Words>
  <Application>Microsoft Office PowerPoint</Application>
  <PresentationFormat>Экран (4:3)</PresentationFormat>
  <Paragraphs>71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Times New Roman</vt:lpstr>
      <vt:lpstr>Wingdings</vt:lpstr>
      <vt:lpstr>Волна</vt:lpstr>
      <vt:lpstr>Тема Office</vt:lpstr>
      <vt:lpstr>Из опыта работы по снижению бюрократической нагрузки в системе среднего профессионального образования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Злобина Ирина Александровна</dc:creator>
  <cp:lastModifiedBy>МасловскаяЕН</cp:lastModifiedBy>
  <cp:revision>1261</cp:revision>
  <cp:lastPrinted>2020-05-22T13:29:39Z</cp:lastPrinted>
  <dcterms:created xsi:type="dcterms:W3CDTF">2010-02-20T13:06:54Z</dcterms:created>
  <dcterms:modified xsi:type="dcterms:W3CDTF">2025-11-07T05:26:22Z</dcterms:modified>
</cp:coreProperties>
</file>